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F64598-E3CF-4E5F-9DCC-9B35C89310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E6BDB9-8DED-4F84-8B29-C81A0FB3A35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3513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4598-E3CF-4E5F-9DCC-9B35C89310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BDB9-8DED-4F84-8B29-C81A0FB3A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5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4598-E3CF-4E5F-9DCC-9B35C89310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BDB9-8DED-4F84-8B29-C81A0FB3A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3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4598-E3CF-4E5F-9DCC-9B35C89310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BDB9-8DED-4F84-8B29-C81A0FB3A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5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F64598-E3CF-4E5F-9DCC-9B35C89310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6BDB9-8DED-4F84-8B29-C81A0FB3A35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1297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4598-E3CF-4E5F-9DCC-9B35C89310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BDB9-8DED-4F84-8B29-C81A0FB3A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5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4598-E3CF-4E5F-9DCC-9B35C89310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BDB9-8DED-4F84-8B29-C81A0FB3A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4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4598-E3CF-4E5F-9DCC-9B35C89310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BDB9-8DED-4F84-8B29-C81A0FB3A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5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4598-E3CF-4E5F-9DCC-9B35C89310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BDB9-8DED-4F84-8B29-C81A0FB3A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F64598-E3CF-4E5F-9DCC-9B35C89310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6BDB9-8DED-4F84-8B29-C81A0FB3A3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165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F64598-E3CF-4E5F-9DCC-9B35C89310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6BDB9-8DED-4F84-8B29-C81A0FB3A3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928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DF64598-E3CF-4E5F-9DCC-9B35C893104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AE6BDB9-8DED-4F84-8B29-C81A0FB3A3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175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7A934D-60B6-41A0-8F6C-F2C0D131F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5B839-3518-48EB-A52E-425E57F76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4" y="541227"/>
            <a:ext cx="8361229" cy="108623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The lecture 14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8EAE92-450A-4E17-903D-9C6E1E351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5575355"/>
            <a:ext cx="6831673" cy="57377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Sentiment analysis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7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3353C-F61F-4825-B77D-A5E564FE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48" y="639455"/>
            <a:ext cx="11029616" cy="64216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Decision tree and random forest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CB57D3-C7D7-4E62-8C71-E3FEE332D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48" y="1714499"/>
            <a:ext cx="11029616" cy="3679621"/>
          </a:xfrm>
        </p:spPr>
        <p:txBody>
          <a:bodyPr>
            <a:normAutofit/>
          </a:bodyPr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Decision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fast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way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classify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structure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with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nodes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which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performed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features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</a:t>
            </a:r>
            <a:endParaRPr lang="ru-RU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constructing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containing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one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containing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belong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disjoint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forests or random decision forests technique is an ensemble learning method for text classification</a:t>
            </a: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document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classified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class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determined by the highest number of trees voted for it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3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39"/>
    </mc:Choice>
    <mc:Fallback xmlns="">
      <p:transition spd="slow" advTm="2343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C1085-787B-4A1E-BD91-8A439D9D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15" y="635044"/>
            <a:ext cx="11029616" cy="73444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Random forest</a:t>
            </a:r>
            <a:endParaRPr lang="ru-RU" sz="4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3FCF6E-26DF-4685-9CF8-DD890183F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52" y="1904388"/>
            <a:ext cx="5447742" cy="4083676"/>
          </a:xfrm>
        </p:spPr>
      </p:pic>
    </p:spTree>
    <p:extLst>
      <p:ext uri="{BB962C8B-B14F-4D97-AF65-F5344CB8AC3E}">
        <p14:creationId xmlns:p14="http://schemas.microsoft.com/office/powerpoint/2010/main" val="9260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8"/>
    </mc:Choice>
    <mc:Fallback xmlns="">
      <p:transition spd="slow" advTm="1747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70AE8-3E10-4AA3-8463-B02BC1C2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70401"/>
            <a:ext cx="11029616" cy="69041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CNN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A407D-1D44-4950-961E-47A7F2EA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85" y="1696017"/>
            <a:ext cx="11029615" cy="268339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 apply CNN,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necessary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sentences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long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supplement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ones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short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order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define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maximum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length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sentence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converting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get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vector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word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dimension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Vectorization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performed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using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fastText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model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matrix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semantically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close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words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next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each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other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words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with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different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meanings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far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away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Next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first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filter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applied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matrix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scalar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product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matrix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filter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elements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performed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result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value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transferred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next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layer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result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transformations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vectors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smaller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sizes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obtained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end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transformations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text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classified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positive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negative</a:t>
            </a:r>
            <a:endParaRPr lang="ru-R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E6E4486-C12A-41EF-92A8-E5F9DF261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89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673FB2D-3C48-4739-9AD3-12A89F97C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125395"/>
              </p:ext>
            </p:extLst>
          </p:nvPr>
        </p:nvGraphicFramePr>
        <p:xfrm>
          <a:off x="6012110" y="2578973"/>
          <a:ext cx="478759" cy="247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291973" imgH="152334" progId="Equation.DSMT4">
                  <p:embed/>
                </p:oleObj>
              </mc:Choice>
              <mc:Fallback>
                <p:oleObj name="Equation" r:id="rId3" imgW="291973" imgH="152334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8673FB2D-3C48-4739-9AD3-12A89F97C2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10" y="2578973"/>
                        <a:ext cx="478759" cy="247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13CF524-8B22-4B60-A352-1EFE52938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01321"/>
              </p:ext>
            </p:extLst>
          </p:nvPr>
        </p:nvGraphicFramePr>
        <p:xfrm>
          <a:off x="2603646" y="3172871"/>
          <a:ext cx="458336" cy="256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323698" imgH="180932" progId="Equation.DSMT4">
                  <p:embed/>
                </p:oleObj>
              </mc:Choice>
              <mc:Fallback>
                <p:oleObj name="Equation" r:id="rId5" imgW="323698" imgH="180932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313CF524-8B22-4B60-A352-1EFE5293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3646" y="3172871"/>
                        <a:ext cx="458336" cy="256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4658DB-4C8E-43DA-8E2E-3D3ED423BDD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98" y="4714611"/>
            <a:ext cx="3968628" cy="20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09"/>
    </mc:Choice>
    <mc:Fallback xmlns="">
      <p:transition spd="slow" advTm="2850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3E046-196D-4562-AF08-F352D356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86481"/>
            <a:ext cx="11029616" cy="73236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RNN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F3F64-8867-4E20-BE87-10E90EBB9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39" y="1601656"/>
            <a:ext cx="11029615" cy="2727063"/>
          </a:xfrm>
        </p:spPr>
        <p:txBody>
          <a:bodyPr/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most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popular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RNN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models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LSTM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network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structure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includes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parts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output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gate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r>
              <a:rPr lang="ru-RU" sz="1800" i="1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forget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gate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r>
              <a:rPr lang="ru-RU" sz="1800" i="1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memory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cell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ru-RU" sz="1800" i="1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input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gate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ru-RU" sz="1800" i="1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All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three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gates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take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input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current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time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interval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output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past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time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interval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New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data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come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through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r>
              <a:rPr lang="ru-RU" sz="1800" i="1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ru-RU" sz="1800" i="1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r>
              <a:rPr lang="ru-RU" sz="1800" i="1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output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current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interval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generated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by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system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architecture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LSTM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presented below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CF2988-31B7-49BB-AF33-62D59BADA8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34" y="4029506"/>
            <a:ext cx="3473678" cy="26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62"/>
    </mc:Choice>
    <mc:Fallback xmlns="">
      <p:transition spd="slow" advTm="2596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2211D-1A31-4410-9833-A80183E5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82" y="551154"/>
            <a:ext cx="11029616" cy="72397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Experimental results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73C25-FE8F-4DD4-9382-C782873E7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61" y="1784437"/>
            <a:ext cx="11029615" cy="3289125"/>
          </a:xfrm>
        </p:spPr>
        <p:txBody>
          <a:bodyPr/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text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data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divided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train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80%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test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20%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ach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machine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learning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algorithms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applied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vectorized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data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evaluate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results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test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remaining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20%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data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implemented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Accuracy, precision, recall and F-measure metrics were used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Graphics of ROC curves were built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6"/>
    </mc:Choice>
    <mc:Fallback xmlns="">
      <p:transition spd="slow" advTm="1916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9B431-C55D-4513-9B3E-D94C43B8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04" y="545285"/>
            <a:ext cx="11029616" cy="66273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Metrics of classification algorithms for Russian texts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262D90B-6068-411A-94F8-D0CD719196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20170"/>
              </p:ext>
            </p:extLst>
          </p:nvPr>
        </p:nvGraphicFramePr>
        <p:xfrm>
          <a:off x="1256244" y="1967136"/>
          <a:ext cx="5043888" cy="3343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140">
                  <a:extLst>
                    <a:ext uri="{9D8B030D-6E8A-4147-A177-3AD203B41FA5}">
                      <a16:colId xmlns:a16="http://schemas.microsoft.com/office/drawing/2014/main" val="2872028308"/>
                    </a:ext>
                  </a:extLst>
                </a:gridCol>
                <a:gridCol w="997117">
                  <a:extLst>
                    <a:ext uri="{9D8B030D-6E8A-4147-A177-3AD203B41FA5}">
                      <a16:colId xmlns:a16="http://schemas.microsoft.com/office/drawing/2014/main" val="1698651776"/>
                    </a:ext>
                  </a:extLst>
                </a:gridCol>
                <a:gridCol w="1024257">
                  <a:extLst>
                    <a:ext uri="{9D8B030D-6E8A-4147-A177-3AD203B41FA5}">
                      <a16:colId xmlns:a16="http://schemas.microsoft.com/office/drawing/2014/main" val="2401884106"/>
                    </a:ext>
                  </a:extLst>
                </a:gridCol>
                <a:gridCol w="710647">
                  <a:extLst>
                    <a:ext uri="{9D8B030D-6E8A-4147-A177-3AD203B41FA5}">
                      <a16:colId xmlns:a16="http://schemas.microsoft.com/office/drawing/2014/main" val="2345835982"/>
                    </a:ext>
                  </a:extLst>
                </a:gridCol>
                <a:gridCol w="920727">
                  <a:extLst>
                    <a:ext uri="{9D8B030D-6E8A-4147-A177-3AD203B41FA5}">
                      <a16:colId xmlns:a16="http://schemas.microsoft.com/office/drawing/2014/main" val="957676280"/>
                    </a:ext>
                  </a:extLst>
                </a:gridCol>
              </a:tblGrid>
              <a:tr h="514322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Algorithm</a:t>
                      </a:r>
                      <a:endParaRPr lang="ru-RU" sz="12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Accuracy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Precision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Recall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F-measure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368200"/>
                  </a:ext>
                </a:extLst>
              </a:tr>
              <a:tr h="514322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Logistic regression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0.82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4166147"/>
                  </a:ext>
                </a:extLst>
              </a:tr>
              <a:tr h="257162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Naïve Bayes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0.82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096095"/>
                  </a:ext>
                </a:extLst>
              </a:tr>
              <a:tr h="514322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K-nearest neighbors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508829"/>
                  </a:ext>
                </a:extLst>
              </a:tr>
              <a:tr h="771485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Support vector machine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14855"/>
                  </a:ext>
                </a:extLst>
              </a:tr>
              <a:tr h="257162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Decision tree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206439"/>
                  </a:ext>
                </a:extLst>
              </a:tr>
              <a:tr h="514322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Random forest</a:t>
                      </a:r>
                      <a:endParaRPr lang="ru-RU" sz="12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06075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2CAF26-595E-4EB2-AA24-4B02DD0A73D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/>
          <a:stretch/>
        </p:blipFill>
        <p:spPr bwMode="auto">
          <a:xfrm>
            <a:off x="7134401" y="1890669"/>
            <a:ext cx="4425628" cy="3343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6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27"/>
    </mc:Choice>
    <mc:Fallback xmlns="">
      <p:transition spd="slow" advTm="1692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5ABB8-957E-43B8-9EF0-CEF120C8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4435"/>
            <a:ext cx="11029616" cy="67363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Metrics of classification algorithms for Russian comments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47E61DC-8503-435D-B6D5-5505CAAF69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171393"/>
              </p:ext>
            </p:extLst>
          </p:nvPr>
        </p:nvGraphicFramePr>
        <p:xfrm>
          <a:off x="1256245" y="1962309"/>
          <a:ext cx="5178813" cy="3972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354">
                  <a:extLst>
                    <a:ext uri="{9D8B030D-6E8A-4147-A177-3AD203B41FA5}">
                      <a16:colId xmlns:a16="http://schemas.microsoft.com/office/drawing/2014/main" val="3633861740"/>
                    </a:ext>
                  </a:extLst>
                </a:gridCol>
                <a:gridCol w="1023790">
                  <a:extLst>
                    <a:ext uri="{9D8B030D-6E8A-4147-A177-3AD203B41FA5}">
                      <a16:colId xmlns:a16="http://schemas.microsoft.com/office/drawing/2014/main" val="870287301"/>
                    </a:ext>
                  </a:extLst>
                </a:gridCol>
                <a:gridCol w="1024823">
                  <a:extLst>
                    <a:ext uri="{9D8B030D-6E8A-4147-A177-3AD203B41FA5}">
                      <a16:colId xmlns:a16="http://schemas.microsoft.com/office/drawing/2014/main" val="1935441539"/>
                    </a:ext>
                  </a:extLst>
                </a:gridCol>
                <a:gridCol w="730689">
                  <a:extLst>
                    <a:ext uri="{9D8B030D-6E8A-4147-A177-3AD203B41FA5}">
                      <a16:colId xmlns:a16="http://schemas.microsoft.com/office/drawing/2014/main" val="2480710511"/>
                    </a:ext>
                  </a:extLst>
                </a:gridCol>
                <a:gridCol w="971157">
                  <a:extLst>
                    <a:ext uri="{9D8B030D-6E8A-4147-A177-3AD203B41FA5}">
                      <a16:colId xmlns:a16="http://schemas.microsoft.com/office/drawing/2014/main" val="121495694"/>
                    </a:ext>
                  </a:extLst>
                </a:gridCol>
              </a:tblGrid>
              <a:tr h="527232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Algorithm</a:t>
                      </a:r>
                      <a:endParaRPr lang="ru-RU" sz="12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Accuracy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Precision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Recall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F-measure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991994"/>
                  </a:ext>
                </a:extLst>
              </a:tr>
              <a:tr h="527232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Logistic regression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435487"/>
                  </a:ext>
                </a:extLst>
              </a:tr>
              <a:tr h="593136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Naïve Bayes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73510"/>
                  </a:ext>
                </a:extLst>
              </a:tr>
              <a:tr h="527232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K-nearest neighbors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005946"/>
                  </a:ext>
                </a:extLst>
              </a:tr>
              <a:tr h="790847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Support vector machine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151979"/>
                  </a:ext>
                </a:extLst>
              </a:tr>
              <a:tr h="47963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Decision tree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760894"/>
                  </a:ext>
                </a:extLst>
              </a:tr>
              <a:tr h="527232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Random forest</a:t>
                      </a:r>
                      <a:endParaRPr lang="ru-RU" sz="12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0.64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46820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F966BA-A59B-4DC9-847B-791D2D6F55B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/>
          <a:stretch/>
        </p:blipFill>
        <p:spPr bwMode="auto">
          <a:xfrm>
            <a:off x="7392796" y="1992028"/>
            <a:ext cx="4033009" cy="2932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36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9"/>
    </mc:Choice>
    <mc:Fallback xmlns="">
      <p:transition spd="slow" advTm="1465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AAE8F-4040-432A-BC0B-26AFB5FC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52490"/>
            <a:ext cx="11029616" cy="7071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Metrics of classification algorithms for Kazakh texts</a:t>
            </a:r>
            <a:endParaRPr lang="ru-RU" sz="24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B779ED4-4315-484C-959B-C322D7E91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356458"/>
              </p:ext>
            </p:extLst>
          </p:nvPr>
        </p:nvGraphicFramePr>
        <p:xfrm>
          <a:off x="1239466" y="2067676"/>
          <a:ext cx="4951609" cy="3318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689">
                  <a:extLst>
                    <a:ext uri="{9D8B030D-6E8A-4147-A177-3AD203B41FA5}">
                      <a16:colId xmlns:a16="http://schemas.microsoft.com/office/drawing/2014/main" val="1076612091"/>
                    </a:ext>
                  </a:extLst>
                </a:gridCol>
                <a:gridCol w="978876">
                  <a:extLst>
                    <a:ext uri="{9D8B030D-6E8A-4147-A177-3AD203B41FA5}">
                      <a16:colId xmlns:a16="http://schemas.microsoft.com/office/drawing/2014/main" val="3685284875"/>
                    </a:ext>
                  </a:extLst>
                </a:gridCol>
                <a:gridCol w="1005518">
                  <a:extLst>
                    <a:ext uri="{9D8B030D-6E8A-4147-A177-3AD203B41FA5}">
                      <a16:colId xmlns:a16="http://schemas.microsoft.com/office/drawing/2014/main" val="689309186"/>
                    </a:ext>
                  </a:extLst>
                </a:gridCol>
                <a:gridCol w="697646">
                  <a:extLst>
                    <a:ext uri="{9D8B030D-6E8A-4147-A177-3AD203B41FA5}">
                      <a16:colId xmlns:a16="http://schemas.microsoft.com/office/drawing/2014/main" val="456009380"/>
                    </a:ext>
                  </a:extLst>
                </a:gridCol>
                <a:gridCol w="903880">
                  <a:extLst>
                    <a:ext uri="{9D8B030D-6E8A-4147-A177-3AD203B41FA5}">
                      <a16:colId xmlns:a16="http://schemas.microsoft.com/office/drawing/2014/main" val="3710668256"/>
                    </a:ext>
                  </a:extLst>
                </a:gridCol>
              </a:tblGrid>
              <a:tr h="510471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Algorithm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Accuracy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Precision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Recall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F-measure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939001"/>
                  </a:ext>
                </a:extLst>
              </a:tr>
              <a:tr h="510471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Logistic regression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0328527"/>
                  </a:ext>
                </a:extLst>
              </a:tr>
              <a:tr h="25523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Naïve Bayes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0.86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060376"/>
                  </a:ext>
                </a:extLst>
              </a:tr>
              <a:tr h="510471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K-nearest neighbors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722306"/>
                  </a:ext>
                </a:extLst>
              </a:tr>
              <a:tr h="765705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Support vector machine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298192"/>
                  </a:ext>
                </a:extLst>
              </a:tr>
              <a:tr h="25523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Decision tree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155611"/>
                  </a:ext>
                </a:extLst>
              </a:tr>
              <a:tr h="510471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Random forest</a:t>
                      </a:r>
                      <a:endParaRPr lang="ru-RU" sz="12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0.79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78049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918C32-661F-4107-A347-A33241AF17A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b="2660"/>
          <a:stretch/>
        </p:blipFill>
        <p:spPr bwMode="auto">
          <a:xfrm>
            <a:off x="7136927" y="2067676"/>
            <a:ext cx="3978485" cy="3083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03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6"/>
    </mc:Choice>
    <mc:Fallback xmlns="">
      <p:transition spd="slow" advTm="964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136E3-41F5-4A8A-8925-A79671FE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80" y="651822"/>
            <a:ext cx="11029616" cy="7407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Metrics of classification algorithms for Kazakh comments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E839D69-36A1-430F-AE12-309E4A0DC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883315"/>
              </p:ext>
            </p:extLst>
          </p:nvPr>
        </p:nvGraphicFramePr>
        <p:xfrm>
          <a:off x="1070880" y="2068024"/>
          <a:ext cx="4904763" cy="3217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769">
                  <a:extLst>
                    <a:ext uri="{9D8B030D-6E8A-4147-A177-3AD203B41FA5}">
                      <a16:colId xmlns:a16="http://schemas.microsoft.com/office/drawing/2014/main" val="3062529215"/>
                    </a:ext>
                  </a:extLst>
                </a:gridCol>
                <a:gridCol w="969614">
                  <a:extLst>
                    <a:ext uri="{9D8B030D-6E8A-4147-A177-3AD203B41FA5}">
                      <a16:colId xmlns:a16="http://schemas.microsoft.com/office/drawing/2014/main" val="3833702643"/>
                    </a:ext>
                  </a:extLst>
                </a:gridCol>
                <a:gridCol w="970592">
                  <a:extLst>
                    <a:ext uri="{9D8B030D-6E8A-4147-A177-3AD203B41FA5}">
                      <a16:colId xmlns:a16="http://schemas.microsoft.com/office/drawing/2014/main" val="3077483105"/>
                    </a:ext>
                  </a:extLst>
                </a:gridCol>
                <a:gridCol w="692023">
                  <a:extLst>
                    <a:ext uri="{9D8B030D-6E8A-4147-A177-3AD203B41FA5}">
                      <a16:colId xmlns:a16="http://schemas.microsoft.com/office/drawing/2014/main" val="1203612377"/>
                    </a:ext>
                  </a:extLst>
                </a:gridCol>
                <a:gridCol w="919765">
                  <a:extLst>
                    <a:ext uri="{9D8B030D-6E8A-4147-A177-3AD203B41FA5}">
                      <a16:colId xmlns:a16="http://schemas.microsoft.com/office/drawing/2014/main" val="3970211884"/>
                    </a:ext>
                  </a:extLst>
                </a:gridCol>
              </a:tblGrid>
              <a:tr h="494930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Algorithm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Accuracy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Precision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Recall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F-measure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056279"/>
                  </a:ext>
                </a:extLst>
              </a:tr>
              <a:tr h="494930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Logistic regression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0.75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6734628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Naïve Bayes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120697"/>
                  </a:ext>
                </a:extLst>
              </a:tr>
              <a:tr h="494930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K-nearest neighbors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5200710"/>
                  </a:ext>
                </a:extLst>
              </a:tr>
              <a:tr h="74239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Support vector machine</a:t>
                      </a:r>
                      <a:endParaRPr lang="ru-RU" sz="12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866442"/>
                  </a:ext>
                </a:extLst>
              </a:tr>
              <a:tr h="24746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Decision tree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7872955"/>
                  </a:ext>
                </a:extLst>
              </a:tr>
              <a:tr h="494930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Random forest</a:t>
                      </a:r>
                      <a:endParaRPr lang="ru-RU" sz="12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0.63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85793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497016-0277-4693-A824-7A571400575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"/>
          <a:stretch/>
        </p:blipFill>
        <p:spPr bwMode="auto">
          <a:xfrm>
            <a:off x="6879089" y="2068024"/>
            <a:ext cx="4468535" cy="3118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24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5"/>
    </mc:Choice>
    <mc:Fallback xmlns="">
      <p:transition spd="slow" advTm="1388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16676-F445-42BC-B477-E19BD132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591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CNN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C040B-A43D-49A1-9F22-8BDBA98CC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752" y="2046273"/>
            <a:ext cx="11029615" cy="1728774"/>
          </a:xfrm>
        </p:spPr>
        <p:txBody>
          <a:bodyPr/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classify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texts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comments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using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neural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networks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data is vectorized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using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fastText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model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Then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data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divided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train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60%,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validation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20%,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test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20%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parts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CNN,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three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convolutional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layers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pooling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layer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dropout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layer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used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Since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not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much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data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classification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3-5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epochs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enough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avoid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overfitting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1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4"/>
    </mc:Choice>
    <mc:Fallback xmlns="">
      <p:transition spd="slow" advTm="199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E7FA9-A6E0-4806-86AF-28EA304B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757" y="432651"/>
            <a:ext cx="9600242" cy="84129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Sentiment analysis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C4E4A-F2BD-434D-A451-7B0A4B8E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473" y="1434899"/>
            <a:ext cx="10186810" cy="3584841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>
                <a:latin typeface="Times-Roman18"/>
              </a:rPr>
              <a:t>In recent years, </a:t>
            </a:r>
            <a:r>
              <a:rPr lang="en-US" dirty="0">
                <a:latin typeface="Times-Roman18"/>
              </a:rPr>
              <a:t>the development of the Internet has led</a:t>
            </a:r>
            <a:r>
              <a:rPr lang="ru-RU" dirty="0">
                <a:latin typeface="Times-Roman18"/>
              </a:rPr>
              <a:t> </a:t>
            </a:r>
            <a:r>
              <a:rPr lang="en-US" dirty="0">
                <a:latin typeface="Times-Roman18"/>
              </a:rPr>
              <a:t>to a significant increase in a number of news sites and social networks that describe various events in the world</a:t>
            </a:r>
            <a:endParaRPr lang="ru-RU" dirty="0">
              <a:latin typeface="Times-Roman18"/>
            </a:endParaRPr>
          </a:p>
          <a:p>
            <a:pPr algn="l"/>
            <a:r>
              <a:rPr lang="en-US" sz="1800" b="0" i="0" u="none" strike="noStrike" baseline="0" dirty="0">
                <a:latin typeface="Times-Roman18"/>
              </a:rPr>
              <a:t>People actively share their opinions and comments on different topics such as sport, politics, movies, music and so on. The result is a huge amount of available unstructured information</a:t>
            </a:r>
          </a:p>
          <a:p>
            <a:pPr algn="l"/>
            <a:r>
              <a:rPr lang="en-US" sz="1800" dirty="0">
                <a:latin typeface="Times-Roman18"/>
                <a:ea typeface="SimSun" panose="02010600030101010101" pitchFamily="2" charset="-122"/>
              </a:rPr>
              <a:t>Tracking and </a:t>
            </a:r>
            <a:r>
              <a:rPr lang="en-US" dirty="0">
                <a:latin typeface="Times-Roman18"/>
                <a:ea typeface="SimSun" panose="02010600030101010101" pitchFamily="2" charset="-122"/>
              </a:rPr>
              <a:t>analyzing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manually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such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volumes of information is not possible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Published articles and user comments in most cases are of a certain emotional aspect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Here we observe sentiment analysis with the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use of machine learning algorithms and convolutional and recurrent neural networks (CNN and RNN)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obtained results are compared with each other</a:t>
            </a:r>
            <a:endParaRPr lang="ru-RU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F11FB8-402C-4157-B8C9-BB1EF42EB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57" y="4871852"/>
            <a:ext cx="2697585" cy="18820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00B11A-A57E-4312-87C1-A4EF0D7A2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61" y="4941851"/>
            <a:ext cx="2610024" cy="17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6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02"/>
    </mc:Choice>
    <mc:Fallback xmlns="">
      <p:transition spd="slow" advTm="2470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62887-A993-4333-86B3-021A4542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7363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Metrics of texts and comments classification with CNN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E49D734-6F04-4914-9867-3C7A37934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622313"/>
              </p:ext>
            </p:extLst>
          </p:nvPr>
        </p:nvGraphicFramePr>
        <p:xfrm>
          <a:off x="1302589" y="2192589"/>
          <a:ext cx="5500883" cy="2673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852">
                  <a:extLst>
                    <a:ext uri="{9D8B030D-6E8A-4147-A177-3AD203B41FA5}">
                      <a16:colId xmlns:a16="http://schemas.microsoft.com/office/drawing/2014/main" val="2949469164"/>
                    </a:ext>
                  </a:extLst>
                </a:gridCol>
                <a:gridCol w="1120973">
                  <a:extLst>
                    <a:ext uri="{9D8B030D-6E8A-4147-A177-3AD203B41FA5}">
                      <a16:colId xmlns:a16="http://schemas.microsoft.com/office/drawing/2014/main" val="348136559"/>
                    </a:ext>
                  </a:extLst>
                </a:gridCol>
                <a:gridCol w="1139257">
                  <a:extLst>
                    <a:ext uri="{9D8B030D-6E8A-4147-A177-3AD203B41FA5}">
                      <a16:colId xmlns:a16="http://schemas.microsoft.com/office/drawing/2014/main" val="1690415772"/>
                    </a:ext>
                  </a:extLst>
                </a:gridCol>
                <a:gridCol w="1120973">
                  <a:extLst>
                    <a:ext uri="{9D8B030D-6E8A-4147-A177-3AD203B41FA5}">
                      <a16:colId xmlns:a16="http://schemas.microsoft.com/office/drawing/2014/main" val="2657180889"/>
                    </a:ext>
                  </a:extLst>
                </a:gridCol>
                <a:gridCol w="1139828">
                  <a:extLst>
                    <a:ext uri="{9D8B030D-6E8A-4147-A177-3AD203B41FA5}">
                      <a16:colId xmlns:a16="http://schemas.microsoft.com/office/drawing/2014/main" val="1586479299"/>
                    </a:ext>
                  </a:extLst>
                </a:gridCol>
              </a:tblGrid>
              <a:tr h="534605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Metrics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Russian texts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Russian comments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Kazakh texts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Kazakh comments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621877"/>
                  </a:ext>
                </a:extLst>
              </a:tr>
              <a:tr h="534605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Accuracy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048565"/>
                  </a:ext>
                </a:extLst>
              </a:tr>
              <a:tr h="534605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Precision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0.93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26958"/>
                  </a:ext>
                </a:extLst>
              </a:tr>
              <a:tr h="534605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Recall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440448"/>
                  </a:ext>
                </a:extLst>
              </a:tr>
              <a:tr h="534605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F-measure</a:t>
                      </a:r>
                      <a:endParaRPr lang="ru-RU" sz="12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0.71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386003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6554C6-C3CE-4FD9-BC23-68B9F34167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9762" y="2192589"/>
            <a:ext cx="4101046" cy="267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1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05"/>
    </mc:Choice>
    <mc:Fallback xmlns="">
      <p:transition spd="slow" advTm="1450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1D8B9-95E2-4E81-BFFF-88A64C1B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42765"/>
            <a:ext cx="11029616" cy="70719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RNN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B0CEA6-F45D-41C2-8F4C-6BC2EF08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85" y="1721519"/>
            <a:ext cx="11029615" cy="2760620"/>
          </a:xfrm>
        </p:spPr>
        <p:txBody>
          <a:bodyPr/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classification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with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LSTM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was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realized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Data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were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divided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train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60%,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validation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20%,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test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20%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parts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Two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hidden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layers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two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fully connected layers, and one dropout layer were used.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As LSTM neural network works longer, 10-20 epochs were put in the training process. </a:t>
            </a:r>
            <a:endParaRPr lang="ru-RU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8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0"/>
    </mc:Choice>
    <mc:Fallback xmlns="">
      <p:transition spd="slow" advTm="1227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60B2A-9680-41FA-A9DD-E682C505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44" y="802824"/>
            <a:ext cx="10350163" cy="65686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Metrics of texts and comments classification with LSTM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245F161-6136-49EC-821C-66509ADA5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527009"/>
              </p:ext>
            </p:extLst>
          </p:nvPr>
        </p:nvGraphicFramePr>
        <p:xfrm>
          <a:off x="1260645" y="2216630"/>
          <a:ext cx="5225955" cy="2684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0880">
                  <a:extLst>
                    <a:ext uri="{9D8B030D-6E8A-4147-A177-3AD203B41FA5}">
                      <a16:colId xmlns:a16="http://schemas.microsoft.com/office/drawing/2014/main" val="2662885047"/>
                    </a:ext>
                  </a:extLst>
                </a:gridCol>
                <a:gridCol w="1064948">
                  <a:extLst>
                    <a:ext uri="{9D8B030D-6E8A-4147-A177-3AD203B41FA5}">
                      <a16:colId xmlns:a16="http://schemas.microsoft.com/office/drawing/2014/main" val="266354463"/>
                    </a:ext>
                  </a:extLst>
                </a:gridCol>
                <a:gridCol w="1082319">
                  <a:extLst>
                    <a:ext uri="{9D8B030D-6E8A-4147-A177-3AD203B41FA5}">
                      <a16:colId xmlns:a16="http://schemas.microsoft.com/office/drawing/2014/main" val="1183496228"/>
                    </a:ext>
                  </a:extLst>
                </a:gridCol>
                <a:gridCol w="1064948">
                  <a:extLst>
                    <a:ext uri="{9D8B030D-6E8A-4147-A177-3AD203B41FA5}">
                      <a16:colId xmlns:a16="http://schemas.microsoft.com/office/drawing/2014/main" val="562640208"/>
                    </a:ext>
                  </a:extLst>
                </a:gridCol>
                <a:gridCol w="1082860">
                  <a:extLst>
                    <a:ext uri="{9D8B030D-6E8A-4147-A177-3AD203B41FA5}">
                      <a16:colId xmlns:a16="http://schemas.microsoft.com/office/drawing/2014/main" val="3532072985"/>
                    </a:ext>
                  </a:extLst>
                </a:gridCol>
              </a:tblGrid>
              <a:tr h="532636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Metrics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Russian texts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Russian comments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Kazakh texts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Kazakh comments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2012056"/>
                  </a:ext>
                </a:extLst>
              </a:tr>
              <a:tr h="537960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Accuracy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011897"/>
                  </a:ext>
                </a:extLst>
              </a:tr>
              <a:tr h="537960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Precision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956429"/>
                  </a:ext>
                </a:extLst>
              </a:tr>
              <a:tr h="537960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effectLst/>
                        </a:rPr>
                        <a:t>Recall</a:t>
                      </a:r>
                      <a:endParaRPr lang="ru-RU" sz="12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849360"/>
                  </a:ext>
                </a:extLst>
              </a:tr>
              <a:tr h="537960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F-measure</a:t>
                      </a:r>
                      <a:endParaRPr lang="ru-RU" sz="12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0.65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0.01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48018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7D4186-D041-4C56-A321-DAB777D0B8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6569" y="2224051"/>
            <a:ext cx="4076161" cy="268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8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9"/>
    </mc:Choice>
    <mc:Fallback xmlns="">
      <p:transition spd="slow" advTm="894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E920B-6D2E-4CA4-80C7-13C6EED3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227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Multiclass text classification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EBA2B34-3C3A-43E6-92FD-F0E0A8F11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504" y="1546020"/>
            <a:ext cx="6174992" cy="49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70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BF6A7-434A-4F75-8A4E-35593C75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4347"/>
            <a:ext cx="9601200" cy="8661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ML algorithms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57920-9F6F-4876-BE9F-ACEFC9FE3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84184"/>
            <a:ext cx="9476547" cy="5209564"/>
          </a:xfrm>
        </p:spPr>
        <p:txBody>
          <a:bodyPr/>
          <a:lstStyle/>
          <a:p>
            <a:r>
              <a:rPr lang="en-US" dirty="0"/>
              <a:t>Unbalanced classes</a:t>
            </a:r>
          </a:p>
          <a:p>
            <a:r>
              <a:rPr lang="en-US" dirty="0"/>
              <a:t>Naïve Bayes classifier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B69AA0E-8A7B-47D2-9911-549351CA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13" y="1384183"/>
            <a:ext cx="4783813" cy="52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49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B6BE-662A-4BA8-9FC0-31178733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0575"/>
            <a:ext cx="9601200" cy="74871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ML algorithms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B4335-4A57-48B4-8ECB-85FFAFF2E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2966"/>
            <a:ext cx="9601200" cy="4882392"/>
          </a:xfrm>
        </p:spPr>
        <p:txBody>
          <a:bodyPr/>
          <a:lstStyle/>
          <a:p>
            <a:r>
              <a:rPr lang="en-US" dirty="0"/>
              <a:t>Support vector machine</a:t>
            </a:r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1EBDA11-61EC-4460-85C9-A6B438D1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03" y="1572565"/>
            <a:ext cx="4752580" cy="52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5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57CF3-E69F-4C50-9E07-21D8A4A2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71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ML algorithms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82EBA-6C19-43BB-A785-484A03FD0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4242"/>
            <a:ext cx="9601200" cy="5164069"/>
          </a:xfrm>
        </p:spPr>
        <p:txBody>
          <a:bodyPr/>
          <a:lstStyle/>
          <a:p>
            <a:r>
              <a:rPr lang="en-US" dirty="0"/>
              <a:t>Logistic regression</a:t>
            </a:r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B177958-6F9A-4AFE-9114-E94DFC7F6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03" y="1551963"/>
            <a:ext cx="4651914" cy="51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22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32844-BFC4-4074-A206-34A579D6B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4798"/>
            <a:ext cx="9601200" cy="70677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ML algorithms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5206A-B1A3-4F09-A372-E02777DA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8770"/>
            <a:ext cx="9601200" cy="3581400"/>
          </a:xfrm>
        </p:spPr>
        <p:txBody>
          <a:bodyPr/>
          <a:lstStyle/>
          <a:p>
            <a:r>
              <a:rPr lang="en-US" dirty="0"/>
              <a:t>K-nearest neighbors</a:t>
            </a:r>
          </a:p>
          <a:p>
            <a:endParaRPr lang="ru-R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838ED44-BCBB-445F-BE59-5A19AF729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78" y="1467921"/>
            <a:ext cx="4811305" cy="53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86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18ECD-E185-4337-B294-EAA45396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281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ML algorithms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0D607-042E-40B6-92D6-C8DA1072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046" y="1858161"/>
            <a:ext cx="9752202" cy="4869634"/>
          </a:xfrm>
        </p:spPr>
        <p:txBody>
          <a:bodyPr/>
          <a:lstStyle/>
          <a:p>
            <a:r>
              <a:rPr lang="en-US" dirty="0"/>
              <a:t>Decision tree</a:t>
            </a:r>
            <a:endParaRPr lang="ru-R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C047A60-318A-4764-9D6D-4587DA20B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31" y="1841691"/>
            <a:ext cx="4533536" cy="50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8C6CA-9A2C-41B7-AD9B-532DE2FD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10367"/>
            <a:ext cx="9601200" cy="773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ML algorithms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3ABC8A-F285-4204-8DD0-4644FC8D3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58161"/>
            <a:ext cx="9601200" cy="4769142"/>
          </a:xfrm>
        </p:spPr>
        <p:txBody>
          <a:bodyPr/>
          <a:lstStyle/>
          <a:p>
            <a:r>
              <a:rPr lang="en-US" dirty="0"/>
              <a:t>Random forest</a:t>
            </a:r>
            <a:endParaRPr lang="ru-RU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49F8373-4802-4646-BD36-EBDAF86D7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05" y="1684224"/>
            <a:ext cx="4467354" cy="494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7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48BC3-24CE-4518-8C58-6528CEDF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755" y="467264"/>
            <a:ext cx="11029616" cy="8078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Sentiment analysis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E07869-70C2-4A4B-8640-898A52DE2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755" y="1542062"/>
            <a:ext cx="11029615" cy="2780039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People’s attitude towards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significant events is very important</a:t>
            </a:r>
            <a:endParaRPr lang="ru-RU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 is required to understand how the perception of various events and interaction of users with each other occur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It also allows to determine the most important problems that government agencies need to pay more attention to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 Kazakhstan publications of texts and user comments are presented in such popular news portals as Zakon.kz,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ur.kz, Vlast.kz, Tengrinews.kz, etc. and social networks: VK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Facebook, Twitte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r and Instagram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Gaining huge volumes of data allows to realize automatic sentiment analysis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3C235C-C31C-44BE-A1B3-AEF7E96C7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59" y="4586717"/>
            <a:ext cx="2031580" cy="22712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EA2DC9-65C7-4A7D-BBEB-2AE753967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18" y="4513536"/>
            <a:ext cx="3741490" cy="20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00"/>
    </mc:Choice>
    <mc:Fallback xmlns="">
      <p:transition spd="slow" advTm="373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BF6A7-434A-4F75-8A4E-35593C75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4347"/>
            <a:ext cx="9601200" cy="8661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ML algorithms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57920-9F6F-4876-BE9F-ACEFC9FE3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84184"/>
            <a:ext cx="9476547" cy="5209564"/>
          </a:xfrm>
        </p:spPr>
        <p:txBody>
          <a:bodyPr/>
          <a:lstStyle/>
          <a:p>
            <a:r>
              <a:rPr lang="en-US" dirty="0"/>
              <a:t>Balanced classes</a:t>
            </a:r>
          </a:p>
          <a:p>
            <a:r>
              <a:rPr lang="en-US" dirty="0"/>
              <a:t>Naïve Bayes classifier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FC21789-D2C3-4680-95BB-06B06D836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15" y="1300510"/>
            <a:ext cx="4912700" cy="54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04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B6BE-662A-4BA8-9FC0-31178733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0575"/>
            <a:ext cx="9601200" cy="74871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ML algorithms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B4335-4A57-48B4-8ECB-85FFAFF2E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2966"/>
            <a:ext cx="9601200" cy="4882392"/>
          </a:xfrm>
        </p:spPr>
        <p:txBody>
          <a:bodyPr/>
          <a:lstStyle/>
          <a:p>
            <a:r>
              <a:rPr lang="en-US" dirty="0"/>
              <a:t>Support vector machine</a:t>
            </a:r>
          </a:p>
          <a:p>
            <a:endParaRPr lang="ru-RU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46DE908B-A346-4D7E-A009-6652D6F7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16" y="1352945"/>
            <a:ext cx="4811303" cy="53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06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57CF3-E69F-4C50-9E07-21D8A4A2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71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ML algorithms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82EBA-6C19-43BB-A785-484A03FD0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4242"/>
            <a:ext cx="9601200" cy="5164069"/>
          </a:xfrm>
        </p:spPr>
        <p:txBody>
          <a:bodyPr/>
          <a:lstStyle/>
          <a:p>
            <a:r>
              <a:rPr lang="en-US" dirty="0"/>
              <a:t>Logistic regression</a:t>
            </a:r>
            <a:endParaRPr lang="ru-RU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F63E85D3-251E-4BE4-9D63-E0D26F05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67" y="1484655"/>
            <a:ext cx="4811304" cy="53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05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32844-BFC4-4074-A206-34A579D6B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4798"/>
            <a:ext cx="9601200" cy="70677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ML algorithms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5206A-B1A3-4F09-A372-E02777DA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8770"/>
            <a:ext cx="9601200" cy="3581400"/>
          </a:xfrm>
        </p:spPr>
        <p:txBody>
          <a:bodyPr/>
          <a:lstStyle/>
          <a:p>
            <a:r>
              <a:rPr lang="en-US" dirty="0"/>
              <a:t>K-nearest neighbors</a:t>
            </a:r>
          </a:p>
          <a:p>
            <a:endParaRPr lang="ru-RU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F7C7FE9-3379-43A4-9BE0-36E7DE9BC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00" y="1333850"/>
            <a:ext cx="4970696" cy="550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15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18ECD-E185-4337-B294-EAA45396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281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ML algorithms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0D607-042E-40B6-92D6-C8DA1072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046" y="1858161"/>
            <a:ext cx="9752202" cy="4869634"/>
          </a:xfrm>
        </p:spPr>
        <p:txBody>
          <a:bodyPr/>
          <a:lstStyle/>
          <a:p>
            <a:r>
              <a:rPr lang="en-US" dirty="0"/>
              <a:t>Decision tree</a:t>
            </a:r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FC83CE2-D485-4164-8C20-610F640F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31" y="1584819"/>
            <a:ext cx="4794526" cy="52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0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8C6CA-9A2C-41B7-AD9B-532DE2FD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10367"/>
            <a:ext cx="9601200" cy="773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Classification with ML algorithms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3ABC8A-F285-4204-8DD0-4644FC8D3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58161"/>
            <a:ext cx="9601200" cy="4769142"/>
          </a:xfrm>
        </p:spPr>
        <p:txBody>
          <a:bodyPr/>
          <a:lstStyle/>
          <a:p>
            <a:r>
              <a:rPr lang="en-US" dirty="0"/>
              <a:t>Random forest</a:t>
            </a:r>
            <a:endParaRPr lang="ru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544496D-816A-4237-9B5D-5837C7D4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34" y="1568740"/>
            <a:ext cx="4744311" cy="52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3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D2F9D-E061-4A85-9B98-864AA271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27" y="562062"/>
            <a:ext cx="11029616" cy="7130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sz="4400" dirty="0">
                <a:solidFill>
                  <a:srgbClr val="0070C0"/>
                </a:solidFill>
              </a:rPr>
              <a:t>atasets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FCD1F-3C27-46C1-BA6A-0BB4AA9E8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96" y="1904708"/>
            <a:ext cx="11029615" cy="3238792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Data for the classifier were gathered with the use of web-crawler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OMSystem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an analytical platform of monitoring Kazakhstan media space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This application has been developed at al-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Farabi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Kazakh National University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Texts and comments have been collected from news portals: 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engrinews.kz,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akon.kz,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ur.kz,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nformburo.kz,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imes.kz,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oday.kz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etc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They were labeled as positive and negative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Then they were equally balanced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number of texts and comments is 1040 and 7514 for Russian, and 434 and 346 for Kazakh, respectively</a:t>
            </a:r>
            <a:endParaRPr lang="ru-RU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6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24"/>
    </mc:Choice>
    <mc:Fallback xmlns="">
      <p:transition spd="slow" advTm="324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F5E51-829A-4D3A-A01D-635933F3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85" y="687898"/>
            <a:ext cx="11029616" cy="83511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Data preprocessing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44DAC-B2DE-4C23-8AF1-FBBC0D1A6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02" y="1894039"/>
            <a:ext cx="11029615" cy="17287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 order to apply machine learning algorithms texts were preprocessed with the following steps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 Russian words,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SnowballStemmer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from the NKTL library in the Python programming language has been used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For Kazakh words, new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Kazakh_Stemmer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has been developed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There is a database of suffixes and endings of the Kazakh language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28E782-EF9C-441C-A927-63D29F959A37}"/>
              </a:ext>
            </a:extLst>
          </p:cNvPr>
          <p:cNvSpPr/>
          <p:nvPr/>
        </p:nvSpPr>
        <p:spPr>
          <a:xfrm>
            <a:off x="5445853" y="3993843"/>
            <a:ext cx="1921080" cy="835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Preprocessing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423E4A-6CD0-4F6B-A3CF-F0F0E315CB7B}"/>
              </a:ext>
            </a:extLst>
          </p:cNvPr>
          <p:cNvSpPr/>
          <p:nvPr/>
        </p:nvSpPr>
        <p:spPr>
          <a:xfrm>
            <a:off x="2332838" y="5405627"/>
            <a:ext cx="2042719" cy="95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Remove extra characters and punctuation marks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EEA5AC-6939-47DD-B300-3FE107E5BAE9}"/>
              </a:ext>
            </a:extLst>
          </p:cNvPr>
          <p:cNvSpPr/>
          <p:nvPr/>
        </p:nvSpPr>
        <p:spPr>
          <a:xfrm>
            <a:off x="5445853" y="5405627"/>
            <a:ext cx="1921080" cy="95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Remove 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stop words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3CFD89-34B1-4F38-95CB-F142EFB56283}"/>
              </a:ext>
            </a:extLst>
          </p:cNvPr>
          <p:cNvSpPr/>
          <p:nvPr/>
        </p:nvSpPr>
        <p:spPr>
          <a:xfrm>
            <a:off x="8316380" y="5405627"/>
            <a:ext cx="1921080" cy="95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Stemming</a:t>
            </a: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DC48E39-FECF-4AFA-AD64-687F2170C265}"/>
              </a:ext>
            </a:extLst>
          </p:cNvPr>
          <p:cNvCxnSpPr>
            <a:stCxn id="5" idx="1"/>
            <a:endCxn id="6" idx="0"/>
          </p:cNvCxnSpPr>
          <p:nvPr/>
        </p:nvCxnSpPr>
        <p:spPr>
          <a:xfrm flipH="1">
            <a:off x="3354198" y="4411399"/>
            <a:ext cx="2091655" cy="99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FFDEB26-D2CD-488A-95C6-FE77C55D860B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6406393" y="4828954"/>
            <a:ext cx="0" cy="576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39112D5-9BFB-4BB6-91D8-423BBA9AEE3C}"/>
              </a:ext>
            </a:extLst>
          </p:cNvPr>
          <p:cNvCxnSpPr>
            <a:stCxn id="5" idx="3"/>
            <a:endCxn id="8" idx="0"/>
          </p:cNvCxnSpPr>
          <p:nvPr/>
        </p:nvCxnSpPr>
        <p:spPr>
          <a:xfrm>
            <a:off x="7366933" y="4411399"/>
            <a:ext cx="1909987" cy="99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1"/>
    </mc:Choice>
    <mc:Fallback xmlns="">
      <p:transition spd="slow" advTm="312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1236B-D0C4-4D63-9474-C383B2D0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38" y="487742"/>
            <a:ext cx="11029616" cy="75961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Text  vectorization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4C4A3-8CA9-476A-834F-F50408FF4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885" y="1450653"/>
            <a:ext cx="11029615" cy="422030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text vectorization TF-IDF metric and pretrained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FastText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 embedding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TF-IDF metric is represented as follows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where                 is a number of times a word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is found in a document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and                is the total number of words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 the document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          is the total number of documents,              is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1F449CA-3A16-4516-B8D1-97748E28D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211277"/>
              </p:ext>
            </p:extLst>
          </p:nvPr>
        </p:nvGraphicFramePr>
        <p:xfrm>
          <a:off x="3859933" y="4546631"/>
          <a:ext cx="2007226" cy="588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1170347" imgH="342800" progId="Equation.DSMT4">
                  <p:embed/>
                </p:oleObj>
              </mc:Choice>
              <mc:Fallback>
                <p:oleObj name="Equation" r:id="rId3" imgW="1170347" imgH="34280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1F449CA-3A16-4516-B8D1-97748E28D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9933" y="4546631"/>
                        <a:ext cx="2007226" cy="588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9D8CC671-8E46-4B4F-B6D7-9D7C75C72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916120"/>
              </p:ext>
            </p:extLst>
          </p:nvPr>
        </p:nvGraphicFramePr>
        <p:xfrm>
          <a:off x="1981444" y="2817149"/>
          <a:ext cx="836058" cy="23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580498" imgH="161868" progId="Equation.DSMT4">
                  <p:embed/>
                </p:oleObj>
              </mc:Choice>
              <mc:Fallback>
                <p:oleObj name="Equation" r:id="rId5" imgW="580498" imgH="161868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9D8CC671-8E46-4B4F-B6D7-9D7C75C723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444" y="2817149"/>
                        <a:ext cx="836058" cy="23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C847D7E2-1F21-4021-8057-A6F89F09B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92973"/>
              </p:ext>
            </p:extLst>
          </p:nvPr>
        </p:nvGraphicFramePr>
        <p:xfrm>
          <a:off x="8460034" y="2820907"/>
          <a:ext cx="836059" cy="22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589849" imgH="161868" progId="Equation.DSMT4">
                  <p:embed/>
                </p:oleObj>
              </mc:Choice>
              <mc:Fallback>
                <p:oleObj name="Equation" r:id="rId7" imgW="589849" imgH="161868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C847D7E2-1F21-4021-8057-A6F89F09B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60034" y="2820907"/>
                        <a:ext cx="836059" cy="229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EB180A3A-8C3F-4623-B1BE-BCC76FD822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46071"/>
              </p:ext>
            </p:extLst>
          </p:nvPr>
        </p:nvGraphicFramePr>
        <p:xfrm>
          <a:off x="5743662" y="1824607"/>
          <a:ext cx="1363386" cy="48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9" imgW="961022" imgH="342800" progId="Equation.DSMT4">
                  <p:embed/>
                </p:oleObj>
              </mc:Choice>
              <mc:Fallback>
                <p:oleObj name="Equation" r:id="rId9" imgW="961022" imgH="34280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EB180A3A-8C3F-4623-B1BE-BCC76FD822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43662" y="1824607"/>
                        <a:ext cx="1363386" cy="48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23B4C0FC-4C81-4CD0-BA1C-B61EDDFC3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080895"/>
              </p:ext>
            </p:extLst>
          </p:nvPr>
        </p:nvGraphicFramePr>
        <p:xfrm>
          <a:off x="2399473" y="3940728"/>
          <a:ext cx="704454" cy="24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1" imgW="523311" imgH="180932" progId="Equation.DSMT4">
                  <p:embed/>
                </p:oleObj>
              </mc:Choice>
              <mc:Fallback>
                <p:oleObj name="Equation" r:id="rId11" imgW="523311" imgH="180932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23B4C0FC-4C81-4CD0-BA1C-B61EDDFC3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99473" y="3940728"/>
                        <a:ext cx="704454" cy="243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9E3CC671-91A4-4B8F-872A-04EA777C6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44615"/>
              </p:ext>
            </p:extLst>
          </p:nvPr>
        </p:nvGraphicFramePr>
        <p:xfrm>
          <a:off x="6719607" y="3926047"/>
          <a:ext cx="774882" cy="22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3" imgW="618622" imgH="180932" progId="Equation.DSMT4">
                  <p:embed/>
                </p:oleObj>
              </mc:Choice>
              <mc:Fallback>
                <p:oleObj name="Equation" r:id="rId13" imgW="618622" imgH="180932" progId="Equation.DSMT4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9E3CC671-91A4-4B8F-872A-04EA777C64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19607" y="3926047"/>
                        <a:ext cx="774882" cy="22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3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32"/>
    </mc:Choice>
    <mc:Fallback xmlns="">
      <p:transition spd="slow" advTm="336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38813-BD21-4C81-B17A-E964AF63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8" y="576321"/>
            <a:ext cx="11029616" cy="78269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Classification  with ml  algorithms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4C69A0-4E70-4FEC-B0C7-3500355F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53" y="1660378"/>
            <a:ext cx="10811502" cy="486625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Classification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 done with the list of the most widespread machine learning algorithms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Logistic regression, Naïve Bayes classifier, Support vector machine (SVM)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K-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nearest neighbors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Decision tree and Random forest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Naive Bayes classifier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 very easy and effective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vector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analysis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method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shows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results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worse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other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more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complex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classifiers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classifier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based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conditional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probability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according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which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document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belongs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class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and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uses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Bayes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formula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text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analysis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model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following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formula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used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D246654-E089-4329-A818-0818539E2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8770"/>
              </p:ext>
            </p:extLst>
          </p:nvPr>
        </p:nvGraphicFramePr>
        <p:xfrm>
          <a:off x="4685602" y="3843194"/>
          <a:ext cx="2146735" cy="64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141933" imgH="342800" progId="Equation.DSMT4">
                  <p:embed/>
                </p:oleObj>
              </mc:Choice>
              <mc:Fallback>
                <p:oleObj name="Equation" r:id="rId3" imgW="1141933" imgH="34280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BD246654-E089-4329-A818-0818539E26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5602" y="3843194"/>
                        <a:ext cx="2146735" cy="644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5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88"/>
    </mc:Choice>
    <mc:Fallback xmlns="">
      <p:transition spd="slow" advTm="3648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C76A2-281A-4EA8-8E97-34F2273B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05" y="415255"/>
            <a:ext cx="11029616" cy="73823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SVM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70BFE-D103-49FE-9065-21E206C4E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06" y="1581040"/>
            <a:ext cx="11029615" cy="1519049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 Support vector machine, a hyperplane that divides the dataset into two classes: positive and negative. This hyperplane is given by the following formula:</a:t>
            </a:r>
            <a:endParaRPr lang="ru-RU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9A85143-A53A-4484-BA92-02F10BA1C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81274"/>
              </p:ext>
            </p:extLst>
          </p:nvPr>
        </p:nvGraphicFramePr>
        <p:xfrm>
          <a:off x="4104664" y="2573709"/>
          <a:ext cx="3764532" cy="51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598706" imgH="219061" progId="Equation.DSMT4">
                  <p:embed/>
                </p:oleObj>
              </mc:Choice>
              <mc:Fallback>
                <p:oleObj name="Equation" r:id="rId3" imgW="1598706" imgH="219061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39A85143-A53A-4484-BA92-02F10BA1C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4664" y="2573709"/>
                        <a:ext cx="3764532" cy="51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3B2E5F-3495-4BF4-8B58-A768A7322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541" y="3527644"/>
            <a:ext cx="3246917" cy="26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6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7"/>
    </mc:Choice>
    <mc:Fallback xmlns="">
      <p:transition spd="slow" advTm="250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9E71C-94BF-4E21-872F-5201FC2E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14" y="571666"/>
            <a:ext cx="11029616" cy="66273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K-nearest neighbors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9E4B62-2511-4CED-A485-043E2B02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15" y="1714500"/>
            <a:ext cx="11029615" cy="886653"/>
          </a:xfrm>
        </p:spPr>
        <p:txBody>
          <a:bodyPr/>
          <a:lstStyle/>
          <a:p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K-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nearest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neighbors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method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allows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you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classify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documents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using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Euclidean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space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which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determines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distance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between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vectors</a:t>
            </a:r>
            <a:endParaRPr lang="ru-RU" sz="1800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iriam" panose="020B0502050101010101" pitchFamily="34" charset="-79"/>
            </a:endParaRPr>
          </a:p>
          <a:p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967FEB7-4876-40D5-B599-E71B06A08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981245"/>
              </p:ext>
            </p:extLst>
          </p:nvPr>
        </p:nvGraphicFramePr>
        <p:xfrm>
          <a:off x="4546133" y="2601153"/>
          <a:ext cx="2391930" cy="49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1370320" imgH="285607" progId="Equation.DSMT4">
                  <p:embed/>
                </p:oleObj>
              </mc:Choice>
              <mc:Fallback>
                <p:oleObj name="Equation" r:id="rId3" imgW="1370320" imgH="285607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967FEB7-4876-40D5-B599-E71B06A083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6133" y="2601153"/>
                        <a:ext cx="2391930" cy="498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A72D61-2D6C-41EE-92EB-8E36F7992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83" y="3345110"/>
            <a:ext cx="5216029" cy="32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5"/>
    </mc:Choice>
    <mc:Fallback xmlns="">
      <p:transition spd="slow" advTm="14615"/>
    </mc:Fallback>
  </mc:AlternateContent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155</TotalTime>
  <Words>1506</Words>
  <Application>Microsoft Office PowerPoint</Application>
  <PresentationFormat>Широкоэкранный</PresentationFormat>
  <Paragraphs>308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Franklin Gothic Book</vt:lpstr>
      <vt:lpstr>Times New Roman</vt:lpstr>
      <vt:lpstr>Times-Roman18</vt:lpstr>
      <vt:lpstr>Уголки</vt:lpstr>
      <vt:lpstr>Equation</vt:lpstr>
      <vt:lpstr>The lecture 14</vt:lpstr>
      <vt:lpstr>Sentiment analysis</vt:lpstr>
      <vt:lpstr>Sentiment analysis</vt:lpstr>
      <vt:lpstr>Datasets</vt:lpstr>
      <vt:lpstr>Data preprocessing</vt:lpstr>
      <vt:lpstr>Text  vectorization</vt:lpstr>
      <vt:lpstr>Classification  with ml  algorithms</vt:lpstr>
      <vt:lpstr>SVM</vt:lpstr>
      <vt:lpstr>K-nearest neighbors</vt:lpstr>
      <vt:lpstr>Decision tree and random forest</vt:lpstr>
      <vt:lpstr>Random forest</vt:lpstr>
      <vt:lpstr>Classification with CNN</vt:lpstr>
      <vt:lpstr>Classification with RNN</vt:lpstr>
      <vt:lpstr>Experimental results</vt:lpstr>
      <vt:lpstr>Metrics of classification algorithms for Russian texts</vt:lpstr>
      <vt:lpstr>Metrics of classification algorithms for Russian comments</vt:lpstr>
      <vt:lpstr>Metrics of classification algorithms for Kazakh texts</vt:lpstr>
      <vt:lpstr>Metrics of classification algorithms for Kazakh comments</vt:lpstr>
      <vt:lpstr>Classification with CNN</vt:lpstr>
      <vt:lpstr>Metrics of texts and comments classification with CNN</vt:lpstr>
      <vt:lpstr>Classification with RNN</vt:lpstr>
      <vt:lpstr>Metrics of texts and comments classification with LSTM</vt:lpstr>
      <vt:lpstr>Multiclass text classification</vt:lpstr>
      <vt:lpstr>Classification with ML algorithms</vt:lpstr>
      <vt:lpstr>Classification with ML algorithms</vt:lpstr>
      <vt:lpstr>Classification with ML algorithms</vt:lpstr>
      <vt:lpstr>Classification with ML algorithms</vt:lpstr>
      <vt:lpstr>Classification with ML algorithms</vt:lpstr>
      <vt:lpstr>Classification with ML algorithms</vt:lpstr>
      <vt:lpstr>Classification with ML algorithms</vt:lpstr>
      <vt:lpstr>Classification with ML algorithms</vt:lpstr>
      <vt:lpstr>Classification with ML algorithms</vt:lpstr>
      <vt:lpstr>Classification with ML algorithms</vt:lpstr>
      <vt:lpstr>Classification with ML algorithms</vt:lpstr>
      <vt:lpstr>Classification with ML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Карюкин Владислав</dc:creator>
  <cp:lastModifiedBy>Карюкин Владислав</cp:lastModifiedBy>
  <cp:revision>7</cp:revision>
  <dcterms:created xsi:type="dcterms:W3CDTF">2020-11-17T14:09:13Z</dcterms:created>
  <dcterms:modified xsi:type="dcterms:W3CDTF">2020-11-25T10:28:16Z</dcterms:modified>
</cp:coreProperties>
</file>